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F67C3-9D46-4AE8-AB1B-884B5AE9D980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67CA8-2B73-4C18-AC02-5960FC710F6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FE6D6E-1206-4743-A175-7404D17C02B1}" type="slidenum">
              <a:rPr lang="sk-SK" smtClean="0">
                <a:latin typeface="Arial" pitchFamily="34" charset="0"/>
              </a:rPr>
              <a:pPr/>
              <a:t>1</a:t>
            </a:fld>
            <a:endParaRPr lang="sk-SK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  <p:sp>
        <p:nvSpPr>
          <p:cNvPr id="65540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64BE6D-2A10-4044-8BD5-F435917609D9}" type="slidenum">
              <a:rPr lang="sk-SK" smtClean="0">
                <a:latin typeface="Arial" pitchFamily="34" charset="0"/>
              </a:rPr>
              <a:pPr/>
              <a:t>4</a:t>
            </a:fld>
            <a:endParaRPr lang="sk-SK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DE837-802D-42D9-A894-7924E5756079}" type="datetimeFigureOut">
              <a:rPr lang="sk-SK" smtClean="0"/>
              <a:pPr/>
              <a:t>17. 5. 2013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09816-B1EA-436C-8BE0-BC800BBB1B4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70485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2800" dirty="0">
                <a:solidFill>
                  <a:srgbClr val="800000"/>
                </a:solidFill>
                <a:latin typeface="Arial" charset="0"/>
              </a:rPr>
              <a:t>Podmienkou pre úspešné absolvovanie predmetu Podnikové hospodárstvo je preukázať</a:t>
            </a:r>
            <a:r>
              <a:rPr lang="sk-SK" dirty="0">
                <a:solidFill>
                  <a:srgbClr val="800000"/>
                </a:solidFill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sk-SK" sz="3200" dirty="0">
                <a:solidFill>
                  <a:srgbClr val="FF0000"/>
                </a:solidFill>
                <a:latin typeface="Arial" charset="0"/>
              </a:rPr>
              <a:t>minimálne 50% vedomostí </a:t>
            </a:r>
            <a:r>
              <a:rPr lang="sk-SK" sz="1200" dirty="0">
                <a:solidFill>
                  <a:srgbClr val="FF0000"/>
                </a:solidFill>
                <a:latin typeface="Arial" charset="0"/>
              </a:rPr>
              <a:t>(50-100b)</a:t>
            </a:r>
          </a:p>
          <a:p>
            <a:pPr algn="ctr">
              <a:defRPr/>
            </a:pPr>
            <a:r>
              <a:rPr lang="sk-SK" sz="2800" dirty="0">
                <a:solidFill>
                  <a:srgbClr val="800000"/>
                </a:solidFill>
                <a:latin typeface="Arial" charset="0"/>
              </a:rPr>
              <a:t>z </a:t>
            </a:r>
            <a:r>
              <a:rPr lang="sk-SK" sz="2800" dirty="0" err="1">
                <a:solidFill>
                  <a:srgbClr val="800000"/>
                </a:solidFill>
                <a:latin typeface="Arial" charset="0"/>
              </a:rPr>
              <a:t>odprednášanej</a:t>
            </a:r>
            <a:r>
              <a:rPr lang="sk-SK" sz="2800" dirty="0">
                <a:solidFill>
                  <a:srgbClr val="800000"/>
                </a:solidFill>
                <a:latin typeface="Arial" charset="0"/>
              </a:rPr>
              <a:t> látky a zo štúdia predpísanej doplnkovej odbornej literatúry k tomuto predmetu formou kontrolného vedomostného testu </a:t>
            </a:r>
          </a:p>
          <a:p>
            <a:pPr algn="ctr">
              <a:defRPr/>
            </a:pPr>
            <a:r>
              <a:rPr lang="sk-SK" sz="3200" dirty="0">
                <a:solidFill>
                  <a:srgbClr val="FF0000"/>
                </a:solidFill>
                <a:latin typeface="Arial" charset="0"/>
              </a:rPr>
              <a:t>a  odovzdanie a prezentácia teamovej semestrálnej práce </a:t>
            </a:r>
            <a:r>
              <a:rPr lang="sk-SK" sz="1200" dirty="0">
                <a:solidFill>
                  <a:srgbClr val="FF0000"/>
                </a:solidFill>
                <a:latin typeface="Arial" charset="0"/>
              </a:rPr>
              <a:t>(1-10b)</a:t>
            </a:r>
            <a:endParaRPr lang="sk-SK" sz="1200" dirty="0">
              <a:solidFill>
                <a:srgbClr val="800000"/>
              </a:solidFill>
              <a:latin typeface="Arial" charset="0"/>
            </a:endParaRPr>
          </a:p>
          <a:p>
            <a:pPr>
              <a:defRPr/>
            </a:pPr>
            <a:r>
              <a:rPr lang="sk-SK" sz="2400" dirty="0">
                <a:solidFill>
                  <a:srgbClr val="003300"/>
                </a:solidFill>
                <a:latin typeface="Arial" charset="0"/>
              </a:rPr>
              <a:t>Test bude obsahovať </a:t>
            </a:r>
            <a:r>
              <a:rPr lang="sk-SK" sz="2400" dirty="0">
                <a:solidFill>
                  <a:srgbClr val="FF0000"/>
                </a:solidFill>
                <a:latin typeface="Arial" charset="0"/>
              </a:rPr>
              <a:t>50</a:t>
            </a:r>
            <a:r>
              <a:rPr lang="sk-SK" sz="2400" dirty="0">
                <a:solidFill>
                  <a:srgbClr val="003300"/>
                </a:solidFill>
                <a:latin typeface="Arial" charset="0"/>
              </a:rPr>
              <a:t> náhodne vybraných kontrolných </a:t>
            </a:r>
            <a:r>
              <a:rPr lang="sk-SK" sz="2400" dirty="0">
                <a:solidFill>
                  <a:srgbClr val="FF0066"/>
                </a:solidFill>
                <a:latin typeface="Arial" charset="0"/>
              </a:rPr>
              <a:t>otázok s tromi  možnými odpoveďami</a:t>
            </a:r>
            <a:r>
              <a:rPr lang="sk-SK" sz="2400" dirty="0">
                <a:solidFill>
                  <a:srgbClr val="003300"/>
                </a:solidFill>
                <a:latin typeface="Arial" charset="0"/>
              </a:rPr>
              <a:t>. Správnu odpoveď bude potrebné označiť v protokole z overenia vedomostí.</a:t>
            </a:r>
          </a:p>
          <a:p>
            <a:pPr>
              <a:defRPr/>
            </a:pPr>
            <a:r>
              <a:rPr lang="sk-SK" dirty="0">
                <a:solidFill>
                  <a:srgbClr val="003300"/>
                </a:solidFill>
                <a:latin typeface="Arial" charset="0"/>
              </a:rPr>
              <a:t>Zoznam doplnkovej odbornej literatúry je uvedený vo vysokoškolskej učebnici – </a:t>
            </a:r>
            <a:r>
              <a:rPr lang="sk-SK" sz="1400" dirty="0">
                <a:solidFill>
                  <a:srgbClr val="003300"/>
                </a:solidFill>
                <a:latin typeface="Arial" charset="0"/>
              </a:rPr>
              <a:t>LORKO, M.: Podniková ekonomika. DTI, Dubnica/V., 2008, SEDLÁK, M. a kol.: Podnikové hospodárstvo, VŠEM VS Bratislava, 2006, </a:t>
            </a:r>
            <a:r>
              <a:rPr lang="sk-SK" sz="1400" dirty="0">
                <a:latin typeface="Arial" charset="0"/>
              </a:rPr>
              <a:t>LEŠČIŠIN M., STERN J., DUPAĽ A.: Manažment výroby, </a:t>
            </a:r>
            <a:r>
              <a:rPr lang="sk-SK" sz="1400" dirty="0" err="1">
                <a:solidFill>
                  <a:srgbClr val="003300"/>
                </a:solidFill>
                <a:latin typeface="Arial" charset="0"/>
              </a:rPr>
              <a:t>Zákoník</a:t>
            </a:r>
            <a:r>
              <a:rPr lang="sk-SK" sz="1400" dirty="0">
                <a:solidFill>
                  <a:srgbClr val="003300"/>
                </a:solidFill>
                <a:latin typeface="Arial" charset="0"/>
              </a:rPr>
              <a:t> práce, Zákon o účtovníctve, Zákon o zdravotnom poistení, Zákon o sociálnom poistení a Daňové zákony.</a:t>
            </a:r>
          </a:p>
          <a:p>
            <a:pPr>
              <a:defRPr/>
            </a:pPr>
            <a:r>
              <a:rPr lang="sk-SK" sz="2400" dirty="0">
                <a:solidFill>
                  <a:srgbClr val="003300"/>
                </a:solidFill>
                <a:latin typeface="Arial" charset="0"/>
              </a:rPr>
              <a:t>Termín odovzdania semestrálnej práce do </a:t>
            </a:r>
            <a:r>
              <a:rPr lang="sk-SK" sz="3600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sk-SK" sz="2400" dirty="0">
                <a:solidFill>
                  <a:srgbClr val="FF0000"/>
                </a:solidFill>
                <a:latin typeface="Arial" charset="0"/>
              </a:rPr>
              <a:t>14.04.2013 </a:t>
            </a:r>
            <a:r>
              <a:rPr lang="sk-SK" sz="2400" dirty="0">
                <a:solidFill>
                  <a:srgbClr val="003300"/>
                </a:solidFill>
                <a:latin typeface="Arial" charset="0"/>
              </a:rPr>
              <a:t>(PowerPoint prezentácia max. 15 min. k téme) a </a:t>
            </a:r>
          </a:p>
          <a:p>
            <a:pPr>
              <a:defRPr/>
            </a:pPr>
            <a:r>
              <a:rPr lang="sk-SK" sz="2400" dirty="0">
                <a:solidFill>
                  <a:srgbClr val="003300"/>
                </a:solidFill>
                <a:latin typeface="Arial" charset="0"/>
              </a:rPr>
              <a:t>preskúšania </a:t>
            </a:r>
            <a:r>
              <a:rPr lang="sk-SK" sz="2400" dirty="0">
                <a:solidFill>
                  <a:srgbClr val="FF0000"/>
                </a:solidFill>
                <a:latin typeface="Arial" charset="0"/>
              </a:rPr>
              <a:t>26.04.2013 o 17.00 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sk-SK" sz="1000">
                <a:latin typeface="Calibri" pitchFamily="34" charset="0"/>
                <a:cs typeface="Times New Roman" pitchFamily="18" charset="0"/>
              </a:rPr>
              <a:t/>
            </a:r>
            <a:br>
              <a:rPr lang="sk-SK" sz="1000">
                <a:latin typeface="Calibri" pitchFamily="34" charset="0"/>
                <a:cs typeface="Times New Roman" pitchFamily="18" charset="0"/>
              </a:rPr>
            </a:br>
            <a:endParaRPr lang="sk-SK" sz="900"/>
          </a:p>
          <a:p>
            <a:pPr eaLnBrk="0" hangingPunct="0"/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0" y="0"/>
          <a:ext cx="9143999" cy="6858006"/>
        </p:xfrm>
        <a:graphic>
          <a:graphicData uri="http://schemas.openxmlformats.org/drawingml/2006/table">
            <a:tbl>
              <a:tblPr/>
              <a:tblGrid>
                <a:gridCol w="2148671"/>
                <a:gridCol w="2331776"/>
                <a:gridCol w="2331776"/>
                <a:gridCol w="2331776"/>
              </a:tblGrid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Meno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b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Priezvisko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Meno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Priezvisko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1. Ján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Antaš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13. René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Kmec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Michal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Babin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Dana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Kmecová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2. Veronika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Berežná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14. Jana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Korbová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Ivana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Bodorová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Františka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Kovaľová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3. Lýdia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Bokšanská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15. Erika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Lehocká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Silvia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Bokšanská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Jana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Lešková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4. Marta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Butalová Čurpeková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16. Ľudmila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Markušová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Ján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Bzdiľ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Tomáš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Mašša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5. Peter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Coranič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17. Monika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Metiľová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Viera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Čopková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Júlia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Mihaľová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6. Marcel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Danč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18. Martin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Modrák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Adam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Desák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Jana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Peštová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7. Anton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Ďurčák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19. Alexandra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Pivarník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Mária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Dutková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Alexandra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Potocká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8. Monika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Dziačková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20. Danka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Senčáková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Lucia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Galanová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Gabriela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Servová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9. Mariana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Gardošová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21. Dominik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Sivák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Lenka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Hierzer Štiber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Valéria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Slipecká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10. Marek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Hocko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22. Igor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Szilvási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Anna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Homoľová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Michaela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Šaková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11. Mariana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Hrabčáková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23. Veronika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Šatníková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Anna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Jackaninová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Mária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Štefaníková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12. Radovan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Jelínek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24. Gabriela</a:t>
                      </a:r>
                      <a:endParaRPr lang="sk-SK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Vendelová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3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Tomáš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Klopko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38" marR="15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Veronika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-Roman"/>
                          <a:ea typeface="Times New Roman"/>
                          <a:cs typeface="Arial"/>
                        </a:rPr>
                        <a:t>Zmudová</a:t>
                      </a:r>
                      <a:endParaRPr lang="sk-SK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2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sk-SK" sz="1000">
                <a:latin typeface="Calibri" pitchFamily="34" charset="0"/>
                <a:cs typeface="Times New Roman" pitchFamily="18" charset="0"/>
              </a:rPr>
              <a:t/>
            </a:r>
            <a:br>
              <a:rPr lang="sk-SK" sz="1000">
                <a:latin typeface="Calibri" pitchFamily="34" charset="0"/>
                <a:cs typeface="Times New Roman" pitchFamily="18" charset="0"/>
              </a:rPr>
            </a:br>
            <a:endParaRPr lang="sk-SK" sz="900"/>
          </a:p>
          <a:p>
            <a:pPr eaLnBrk="0" hangingPunct="0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BlokTextu 1"/>
          <p:cNvSpPr txBox="1"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sk-SK" sz="1600">
                <a:solidFill>
                  <a:srgbClr val="FF0000"/>
                </a:solidFill>
              </a:rPr>
              <a:t>Témy semestrálnych prác: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Princípy finančného hospodárenia podniku(1,2)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Životný cyklus podniku (3,4)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Vplyv okolia na hospodárenie podniku (5,6)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Obsah a úloha podnikových financií (7,8)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Združovanie podnikov (9,10)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Hospodársky výsledok podniku a jeho rozdeľovanie (11,12)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Obstarávanie produkčných zdrojov, zásobovanie  a nákup (13,14,)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Pracovno-právne vzťahy v podniku (15,16)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Produktivita práce (17,18)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Systémy odmeňovania pracovníkov (19,20)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Klasifikácia a oceňovanie dlhodobého majetku podniku (21,22)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Opotrebovanie a odpisovanie dlhodobého majetku podniku (23,24)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Finančná analýza a kontrola hospodárenia podniku (25,26)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Obežný majetok podniku (27,28)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Produkčné procesy podniku (výroba a služby) (29,30)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Účtovná evidencia v podnikoch (31,32)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Výrobný program a výrobná kapacita podniku (33,34)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Hodnotenie kvality služieb (35,36)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Hodnotenie kvality výrobkov (37,38)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Klasifikácia nákladov podniku (39,40)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Kalkulácie nákladov (41,42)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Metódy tvorby cien tovarov (43, 44)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Štandardizácia vo výrobe (45,46)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Odbyt – Marketingové aktivity podniku (47,48)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Majetková štruktúra podniku (49,50)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sk-SK" sz="1600"/>
              <a:t>Typy výrobných procesov (51,52)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BlokTextu 1"/>
          <p:cNvSpPr txBox="1">
            <a:spLocks noChangeArrowheads="1"/>
          </p:cNvSpPr>
          <p:nvPr/>
        </p:nvSpPr>
        <p:spPr bwMode="auto">
          <a:xfrm>
            <a:off x="0" y="2492375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>
                <a:solidFill>
                  <a:srgbClr val="00B050"/>
                </a:solidFill>
              </a:rPr>
              <a:t>Téma seminárnej  práce</a:t>
            </a:r>
            <a:endParaRPr lang="sk-SK">
              <a:solidFill>
                <a:srgbClr val="FF0000"/>
              </a:solidFill>
            </a:endParaRPr>
          </a:p>
          <a:p>
            <a:pPr algn="ctr"/>
            <a:r>
              <a:rPr lang="sk-SK"/>
              <a:t>(semestrálna práca)</a:t>
            </a:r>
          </a:p>
          <a:p>
            <a:pPr algn="ctr"/>
            <a:endParaRPr lang="sk-SK">
              <a:solidFill>
                <a:srgbClr val="00B050"/>
              </a:solidFill>
            </a:endParaRPr>
          </a:p>
        </p:txBody>
      </p:sp>
      <p:sp>
        <p:nvSpPr>
          <p:cNvPr id="6147" name="BlokTextu 2"/>
          <p:cNvSpPr txBox="1">
            <a:spLocks noChangeArrowheads="1"/>
          </p:cNvSpPr>
          <p:nvPr/>
        </p:nvSpPr>
        <p:spPr bwMode="auto">
          <a:xfrm>
            <a:off x="179388" y="476250"/>
            <a:ext cx="804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2400" u="sng"/>
              <a:t>Dubnický technologický inštitút v Dubnici nad Váhom</a:t>
            </a:r>
          </a:p>
        </p:txBody>
      </p:sp>
      <p:sp>
        <p:nvSpPr>
          <p:cNvPr id="6148" name="BlokTextu 3"/>
          <p:cNvSpPr txBox="1">
            <a:spLocks noChangeArrowheads="1"/>
          </p:cNvSpPr>
          <p:nvPr/>
        </p:nvSpPr>
        <p:spPr bwMode="auto">
          <a:xfrm>
            <a:off x="0" y="5876925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000"/>
              <a:t>Meno a priezvisko                                         Podnikové hospodárstvo</a:t>
            </a:r>
          </a:p>
          <a:p>
            <a:r>
              <a:rPr lang="sk-SK" sz="2000"/>
              <a:t>      IKC, št. sk.                                                           rok 2013               </a:t>
            </a:r>
          </a:p>
          <a:p>
            <a:endParaRPr lang="sk-SK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0" y="0"/>
            <a:ext cx="8964613" cy="5694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k-SK" sz="2800" dirty="0">
                <a:latin typeface="Arial" charset="0"/>
              </a:rPr>
              <a:t>Osnova:</a:t>
            </a:r>
          </a:p>
          <a:p>
            <a:pPr>
              <a:defRPr/>
            </a:pPr>
            <a:endParaRPr lang="sk-SK" sz="2800" dirty="0">
              <a:latin typeface="Arial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sk-SK" sz="2800" dirty="0">
                <a:solidFill>
                  <a:srgbClr val="002060"/>
                </a:solidFill>
                <a:latin typeface="Arial" charset="0"/>
              </a:rPr>
              <a:t>Obsah prezentácie (názvy jednotlivých obrazov)</a:t>
            </a:r>
          </a:p>
          <a:p>
            <a:pPr marL="514350" indent="-514350">
              <a:buFontTx/>
              <a:buAutoNum type="arabicPeriod"/>
              <a:defRPr/>
            </a:pPr>
            <a:r>
              <a:rPr lang="sk-SK" sz="2800" dirty="0">
                <a:solidFill>
                  <a:srgbClr val="002060"/>
                </a:solidFill>
                <a:latin typeface="Arial" charset="0"/>
              </a:rPr>
              <a:t>Kľúčové slova</a:t>
            </a:r>
          </a:p>
          <a:p>
            <a:pPr marL="514350" indent="-514350">
              <a:buFontTx/>
              <a:buAutoNum type="arabicPeriod"/>
              <a:defRPr/>
            </a:pPr>
            <a:r>
              <a:rPr lang="sk-SK" sz="2800" dirty="0">
                <a:solidFill>
                  <a:srgbClr val="002060"/>
                </a:solidFill>
                <a:latin typeface="Arial" charset="0"/>
              </a:rPr>
              <a:t>Stanovenie edukačného cieľa semestrálnej práce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sk-SK" sz="2800" dirty="0">
                <a:solidFill>
                  <a:srgbClr val="002060"/>
                </a:solidFill>
                <a:latin typeface="Arial" charset="0"/>
              </a:rPr>
              <a:t>Zoznam otázok, ktoré chcete vysvetliť v semestrálnej práci (poradie otázok 1. až n.)</a:t>
            </a:r>
            <a:endParaRPr lang="sk-SK" sz="2800" dirty="0">
              <a:latin typeface="Arial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sk-SK" sz="2800" dirty="0">
                <a:solidFill>
                  <a:srgbClr val="002060"/>
                </a:solidFill>
                <a:latin typeface="Arial" charset="0"/>
              </a:rPr>
              <a:t>Jednotlivé odpovede na stanovené otázky (slovné, grafické, obrazové)</a:t>
            </a:r>
          </a:p>
          <a:p>
            <a:pPr marL="514350" indent="-514350">
              <a:buFontTx/>
              <a:buAutoNum type="arabicPeriod"/>
              <a:defRPr/>
            </a:pPr>
            <a:r>
              <a:rPr lang="sk-SK" sz="2800" dirty="0">
                <a:solidFill>
                  <a:srgbClr val="002060"/>
                </a:solidFill>
                <a:latin typeface="Arial" charset="0"/>
              </a:rPr>
              <a:t>Stanovenie kontrolných otázok a správnych odpovedí k pochopeniu obsahu témy</a:t>
            </a:r>
          </a:p>
          <a:p>
            <a:pPr marL="514350" indent="-514350">
              <a:buFontTx/>
              <a:buAutoNum type="arabicPeriod"/>
              <a:defRPr/>
            </a:pPr>
            <a:r>
              <a:rPr lang="sk-SK" sz="2800" dirty="0">
                <a:solidFill>
                  <a:srgbClr val="002060"/>
                </a:solidFill>
                <a:latin typeface="Arial" charset="0"/>
              </a:rPr>
              <a:t>Zoznam použitých informačných zdrojov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BlokTextu 1"/>
          <p:cNvSpPr txBox="1">
            <a:spLocks noChangeArrowheads="1"/>
          </p:cNvSpPr>
          <p:nvPr/>
        </p:nvSpPr>
        <p:spPr bwMode="auto">
          <a:xfrm>
            <a:off x="0" y="2492375"/>
            <a:ext cx="91440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/>
              <a:t>Poslať v elektronickej forme do 14.04.2013</a:t>
            </a:r>
          </a:p>
          <a:p>
            <a:pPr algn="ctr"/>
            <a:r>
              <a:rPr lang="sk-SK"/>
              <a:t>na e-mailovú adresu</a:t>
            </a:r>
            <a:r>
              <a:rPr lang="sk-SK" sz="3200"/>
              <a:t> </a:t>
            </a:r>
          </a:p>
          <a:p>
            <a:pPr algn="ctr"/>
            <a:r>
              <a:rPr lang="sk-SK" sz="3200" u="sng">
                <a:solidFill>
                  <a:srgbClr val="FF0000"/>
                </a:solidFill>
              </a:rPr>
              <a:t>lorko.dti@gmail.com</a:t>
            </a:r>
          </a:p>
        </p:txBody>
      </p:sp>
      <p:sp>
        <p:nvSpPr>
          <p:cNvPr id="8195" name="Obdĺžnik 3"/>
          <p:cNvSpPr>
            <a:spLocks noChangeArrowheads="1"/>
          </p:cNvSpPr>
          <p:nvPr/>
        </p:nvSpPr>
        <p:spPr bwMode="auto">
          <a:xfrm>
            <a:off x="10598150" y="3546475"/>
            <a:ext cx="2286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>
                <a:solidFill>
                  <a:srgbClr val="000000"/>
                </a:solidFill>
              </a:rPr>
              <a:t>Postup realizácie zámeru</a:t>
            </a:r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Prezentácia na obrazovke (4:3)</PresentationFormat>
  <Paragraphs>157</Paragraphs>
  <Slides>6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Dupres Consulting</dc:creator>
  <cp:lastModifiedBy>Katedra Biochémie</cp:lastModifiedBy>
  <cp:revision>1</cp:revision>
  <dcterms:created xsi:type="dcterms:W3CDTF">2013-03-22T15:28:14Z</dcterms:created>
  <dcterms:modified xsi:type="dcterms:W3CDTF">2013-05-17T10:01:03Z</dcterms:modified>
</cp:coreProperties>
</file>